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16ABE80F-7490-42C0-A449-3407161CCB89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D90F-3595-4CF9-9750-51133462DAFC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179F-7B42-4D3D-9C7F-8A30689D296C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53685E-644C-414A-A586-AE66AB65FCF9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C3B2-BA6B-4ADC-9D13-AAC5D20DAF33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436F-3862-4EFD-8F38-D77C85427AF9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2FC-0C57-4FEB-A6F7-CBD223A536DE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D7C9-5B0B-48F1-9CE5-90A3A8E1F5CC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8B8A-36F5-497F-B6DF-146C4D1EB8A8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4F57-1167-4A90-8F8D-68FF089445B1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C5A4E6-B080-4150-8601-905E77FE1689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nfolab.stanford.edu/pub/voy/museum/pictures/display/robots/IMG_2404ArmFrontPeekingOut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bots.epson.com/products/g-serie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Introduction to manipulator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6F4E-50B7-4B75-B522-7DC0E842F6F9}" type="datetime1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3488383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RRP</a:t>
            </a:r>
          </a:p>
          <a:p>
            <a:r>
              <a:rPr lang="en-CA" dirty="0" smtClean="0"/>
              <a:t>Stanford arm </a:t>
            </a:r>
          </a:p>
          <a:p>
            <a:pPr lvl="1"/>
            <a:r>
              <a:rPr lang="en-CA" sz="1400" dirty="0" smtClean="0">
                <a:hlinkClick r:id="rId2"/>
              </a:rPr>
              <a:t>http://infolab.stanford.edu/pub/voy/museum/pictures/display/robots/IMG_2404ArmFrontPeekingOut.JPG</a:t>
            </a:r>
            <a:r>
              <a:rPr lang="en-CA" dirty="0" smtClean="0"/>
              <a:t>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2726383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2650183" y="48768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69383" y="3886200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726383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73983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54983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9" idx="3"/>
          </p:cNvCxnSpPr>
          <p:nvPr/>
        </p:nvCxnSpPr>
        <p:spPr>
          <a:xfrm rot="5400000">
            <a:off x="2802583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802583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640783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488383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0"/>
            <a:endCxn id="22" idx="0"/>
          </p:cNvCxnSpPr>
          <p:nvPr/>
        </p:nvCxnSpPr>
        <p:spPr>
          <a:xfrm rot="5400000" flipH="1" flipV="1">
            <a:off x="3183583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916883" y="3086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54983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45583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934200" y="3657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012599" y="54864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waist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507183" y="36576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shoulder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2726383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414098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716983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45583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876800" y="3352800"/>
            <a:ext cx="9144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724400" y="3505200"/>
            <a:ext cx="9144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724400" y="33528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rot="16200000" flipV="1">
            <a:off x="5181600" y="38100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rot="16200000" flipV="1">
            <a:off x="5410200" y="38100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5943600" y="3886200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00600" y="3200400"/>
            <a:ext cx="1143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81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>
            <a:off x="4876800" y="3886200"/>
            <a:ext cx="1219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6087591" y="4961409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6019800" y="44196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SCARA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RRP</a:t>
            </a:r>
          </a:p>
          <a:p>
            <a:r>
              <a:rPr lang="en-CA" dirty="0" smtClean="0"/>
              <a:t>Selective Compliant Articulated Robot for Assembly </a:t>
            </a:r>
          </a:p>
          <a:p>
            <a:pPr lvl="1"/>
            <a:r>
              <a:rPr lang="en-CA" sz="1400" dirty="0" smtClean="0">
                <a:hlinkClick r:id="rId2"/>
              </a:rPr>
              <a:t>http://www.robots.epson.com/products/g-series.htm</a:t>
            </a:r>
            <a:r>
              <a:rPr lang="en-CA" dirty="0" smtClean="0"/>
              <a:t>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1887347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1590955" y="4639792"/>
            <a:ext cx="1524000" cy="168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094664" y="3467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132764" y="2743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7764" y="2209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400800" y="2209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1887347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2877947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723564" y="2895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019800" y="3505200"/>
            <a:ext cx="914400" cy="9143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019800" y="33528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rot="16200000" flipV="1">
            <a:off x="6477001" y="3809999"/>
            <a:ext cx="1066798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6743700" y="4000500"/>
            <a:ext cx="1142999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467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39" name="Flowchart: Magnetic Disk 38"/>
          <p:cNvSpPr/>
          <p:nvPr/>
        </p:nvSpPr>
        <p:spPr>
          <a:xfrm>
            <a:off x="3732964" y="3429000"/>
            <a:ext cx="914400" cy="9144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9" idx="2"/>
          </p:cNvCxnSpPr>
          <p:nvPr/>
        </p:nvCxnSpPr>
        <p:spPr>
          <a:xfrm>
            <a:off x="2361364" y="38862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3"/>
          </p:cNvCxnSpPr>
          <p:nvPr/>
        </p:nvCxnSpPr>
        <p:spPr>
          <a:xfrm rot="5400000">
            <a:off x="4152064" y="4381500"/>
            <a:ext cx="76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075864" y="34671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90164" y="3352800"/>
            <a:ext cx="685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90164" y="4419600"/>
            <a:ext cx="685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342564" y="38862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923464" y="29337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6286500" y="29337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79"/>
          <p:cNvSpPr/>
          <p:nvPr/>
        </p:nvSpPr>
        <p:spPr>
          <a:xfrm>
            <a:off x="3732964" y="2971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</a:t>
            </a:r>
            <a:r>
              <a:rPr lang="en-CA" dirty="0" smtClean="0"/>
              <a:t>iven </a:t>
            </a:r>
            <a:r>
              <a:rPr lang="en-CA" dirty="0" smtClean="0"/>
              <a:t>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choose the base coordinate frame of the robot</a:t>
            </a:r>
          </a:p>
          <a:p>
            <a:pPr lvl="1"/>
            <a:r>
              <a:rPr lang="en-CA" dirty="0" smtClean="0"/>
              <a:t>we want 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x, y</a:t>
            </a:r>
            <a:r>
              <a:rPr lang="en-CA" dirty="0" smtClean="0"/>
              <a:t>) to be expressed in this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moves in a circle centered on the base frame origin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49530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rot="10800000">
            <a:off x="4572000" y="4419600"/>
            <a:ext cx="533400" cy="7180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choose a coordinate frame with origin located on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with the same orientation as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49530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rot="10800000">
            <a:off x="4572000" y="4419600"/>
            <a:ext cx="533400" cy="7180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moves in a circle centered on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the base frame and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have the same orientation, we can sum the coordinates to find the position of the end </a:t>
            </a:r>
            <a:r>
              <a:rPr lang="en-CA" dirty="0" err="1" smtClean="0"/>
              <a:t>effector</a:t>
            </a:r>
            <a:r>
              <a:rPr lang="en-CA" dirty="0" smtClean="0"/>
              <a:t> in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17526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we also want the orientation of frame 2 with respect to the base frame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expressed in terms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</a:t>
            </a:r>
            <a:endParaRPr lang="en-CA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without proof I claim:</a:t>
            </a:r>
            <a:endParaRPr lang="en-CA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85800" y="1524000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2286000"/>
            <a:ext cx="1997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Robotic Manipulators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robotic manipulator is a kinematic chain</a:t>
            </a:r>
          </a:p>
          <a:p>
            <a:pPr lvl="1"/>
            <a:r>
              <a:rPr lang="en-CA" dirty="0" smtClean="0"/>
              <a:t>i.e. an assembly of pairs of rigid bodies that can move respect to one another via a mechanical constraint</a:t>
            </a:r>
          </a:p>
          <a:p>
            <a:r>
              <a:rPr lang="en-CA" dirty="0" smtClean="0"/>
              <a:t>the rigid bodies are called </a:t>
            </a:r>
            <a:r>
              <a:rPr lang="en-CA" i="1" dirty="0" smtClean="0"/>
              <a:t>links</a:t>
            </a:r>
          </a:p>
          <a:p>
            <a:r>
              <a:rPr lang="en-CA" dirty="0" smtClean="0"/>
              <a:t>the mechanical constraints are called </a:t>
            </a:r>
            <a:r>
              <a:rPr lang="en-CA" i="1" dirty="0" smtClean="0"/>
              <a:t>joints</a:t>
            </a:r>
            <a:endParaRPr lang="en-US" i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</a:t>
            </a:r>
            <a:r>
              <a:rPr lang="en-CA" dirty="0" smtClean="0"/>
              <a:t>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</a:t>
            </a:r>
            <a:r>
              <a:rPr lang="en-CA" dirty="0" smtClean="0"/>
              <a:t>the </a:t>
            </a:r>
            <a:r>
              <a:rPr lang="en-CA" dirty="0" smtClean="0"/>
              <a:t>position </a:t>
            </a:r>
            <a:r>
              <a:rPr lang="en-CA" dirty="0" smtClean="0"/>
              <a:t>(and possibly</a:t>
            </a:r>
            <a:br>
              <a:rPr lang="en-CA" dirty="0" smtClean="0"/>
            </a:br>
            <a:r>
              <a:rPr lang="en-CA" dirty="0" smtClean="0"/>
              <a:t>the orientation) of </a:t>
            </a:r>
            <a:r>
              <a:rPr lang="en-CA" dirty="0" smtClean="0"/>
              <a:t>the </a:t>
            </a:r>
            <a:r>
              <a:rPr lang="en-CA" dirty="0" smtClean="0"/>
              <a:t>end</a:t>
            </a:r>
            <a:br>
              <a:rPr lang="en-CA" dirty="0" smtClean="0"/>
            </a:br>
            <a:r>
              <a:rPr lang="en-CA" dirty="0" err="1" smtClean="0"/>
              <a:t>effector</a:t>
            </a:r>
            <a:r>
              <a:rPr lang="en-CA" dirty="0" smtClean="0"/>
              <a:t>, and the dimensions</a:t>
            </a:r>
            <a:br>
              <a:rPr lang="en-CA" dirty="0" smtClean="0"/>
            </a:br>
            <a:r>
              <a:rPr lang="en-CA" dirty="0" smtClean="0"/>
              <a:t>of the links, what are the joint</a:t>
            </a:r>
            <a:br>
              <a:rPr lang="en-CA" dirty="0" smtClean="0"/>
            </a:br>
            <a:r>
              <a:rPr lang="en-CA" dirty="0" smtClean="0"/>
              <a:t>variables?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 flipV="1">
            <a:off x="3962400" y="2514600"/>
            <a:ext cx="2438400" cy="762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828800" y="3276600"/>
            <a:ext cx="2133600" cy="19812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</a:t>
            </a:r>
            <a:r>
              <a:rPr lang="en-CA" dirty="0" smtClean="0"/>
              <a:t>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harder than forward kinematics because there is often more than one possible solution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505200" y="28194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86200" y="3200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1811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</a:t>
            </a:r>
            <a:r>
              <a:rPr lang="en-CA" dirty="0" smtClean="0"/>
              <a:t>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law of cosines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5240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00400" y="4724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67400" y="2971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828800" y="2514600"/>
            <a:ext cx="4572000" cy="2743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685800" y="1371600"/>
          <a:ext cx="5003800" cy="457200"/>
        </p:xfrm>
        <a:graphic>
          <a:graphicData uri="http://schemas.openxmlformats.org/presentationml/2006/ole">
            <p:oleObj spid="_x0000_s1026" name="Equation" r:id="rId3" imgW="2501640" imgH="22860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056142" y="32443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</a:t>
            </a:r>
            <a:r>
              <a:rPr lang="en-CA" dirty="0" smtClean="0"/>
              <a:t>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762000" y="1219200"/>
          <a:ext cx="4013200" cy="914400"/>
        </p:xfrm>
        <a:graphic>
          <a:graphicData uri="http://schemas.openxmlformats.org/presentationml/2006/ole">
            <p:oleObj spid="_x0000_s3074" name="Equation" r:id="rId3" imgW="2006280" imgH="457200" progId="Equation.3">
              <p:embed/>
            </p:oleObj>
          </a:graphicData>
        </a:graphic>
      </p:graphicFrame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762000" y="2667000"/>
          <a:ext cx="2844800" cy="431800"/>
        </p:xfrm>
        <a:graphic>
          <a:graphicData uri="http://schemas.openxmlformats.org/presentationml/2006/ole">
            <p:oleObj spid="_x0000_s3075" name="Equation" r:id="rId4" imgW="1422360" imgH="21564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2209800"/>
            <a:ext cx="381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and we have the trigonometric identity</a:t>
            </a:r>
            <a:endParaRPr lang="en-US" dirty="0"/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723900" y="3733800"/>
          <a:ext cx="3759200" cy="914400"/>
        </p:xfrm>
        <a:graphic>
          <a:graphicData uri="http://schemas.openxmlformats.org/presentationml/2006/ole">
            <p:oleObj spid="_x0000_s3076" name="Equation" r:id="rId5" imgW="1879560" imgH="457200" progId="Equation.3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33400" y="3288268"/>
            <a:ext cx="112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therefore,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4888468"/>
            <a:ext cx="742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We could take the inverse cosine, but this gives only one of the two solutions.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</a:t>
            </a:r>
            <a:r>
              <a:rPr lang="en-CA" dirty="0" smtClean="0"/>
              <a:t>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762000" y="1600200"/>
          <a:ext cx="2311400" cy="457200"/>
        </p:xfrm>
        <a:graphic>
          <a:graphicData uri="http://schemas.openxmlformats.org/presentationml/2006/ole">
            <p:oleObj spid="_x0000_s4099" name="Equation" r:id="rId3" imgW="1155600" imgH="228600" progId="Equation.3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33400" y="2514600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to obtain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1078468"/>
            <a:ext cx="437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Instead, use the two trigonometric identities:</a:t>
            </a:r>
            <a:endParaRPr lang="en-US" dirty="0"/>
          </a:p>
        </p:txBody>
      </p:sp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3810000" y="1447800"/>
          <a:ext cx="1676400" cy="787400"/>
        </p:xfrm>
        <a:graphic>
          <a:graphicData uri="http://schemas.openxmlformats.org/presentationml/2006/ole">
            <p:oleObj spid="_x0000_s4101" name="Equation" r:id="rId4" imgW="838080" imgH="393480" progId="Equation.3">
              <p:embed/>
            </p:oleObj>
          </a:graphicData>
        </a:graphic>
      </p:graphicFrame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762000" y="2870200"/>
          <a:ext cx="2514600" cy="990600"/>
        </p:xfrm>
        <a:graphic>
          <a:graphicData uri="http://schemas.openxmlformats.org/presentationml/2006/ole">
            <p:oleObj spid="_x0000_s4102" name="Equation" r:id="rId5" imgW="1257120" imgH="4950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3400" y="4050268"/>
            <a:ext cx="82204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which yields both solutions for </a:t>
            </a:r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. In many programming languages you would use the</a:t>
            </a:r>
          </a:p>
          <a:p>
            <a:r>
              <a:rPr lang="en-CA" dirty="0" smtClean="0"/>
              <a:t>four quadrant inverse tangent function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atan2</a:t>
            </a:r>
          </a:p>
          <a:p>
            <a:endParaRPr lang="en-CA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c2 = (x*x + y*y – a1*a1 – a2*a2) / (2*a1*a2);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n-CA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(1 – c2*c2);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theta21 = atan2(s2, c2);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theta22 = atan2(-s2, c2);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</a:t>
            </a:r>
            <a:r>
              <a:rPr lang="en-CA" dirty="0" smtClean="0"/>
              <a:t>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Exercise for the student: show that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838200" y="1524000"/>
          <a:ext cx="4521200" cy="965200"/>
        </p:xfrm>
        <a:graphic>
          <a:graphicData uri="http://schemas.openxmlformats.org/presentationml/2006/ole">
            <p:oleObj spid="_x0000_s5124" name="Equation" r:id="rId3" imgW="2260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A150 Robotic Arm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 descr="a150_joints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016504" y="1343987"/>
            <a:ext cx="7110991" cy="4170025"/>
          </a:xfr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1752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19812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cxnSp>
        <p:nvCxnSpPr>
          <p:cNvPr id="13" name="Straight Connector 12"/>
          <p:cNvCxnSpPr>
            <a:stCxn id="11" idx="2"/>
          </p:cNvCxnSpPr>
          <p:nvPr/>
        </p:nvCxnSpPr>
        <p:spPr>
          <a:xfrm rot="16200000" flipH="1">
            <a:off x="2986770" y="1996170"/>
            <a:ext cx="392668" cy="1101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</p:cNvCxnSpPr>
          <p:nvPr/>
        </p:nvCxnSpPr>
        <p:spPr>
          <a:xfrm rot="5400000">
            <a:off x="5348971" y="1954562"/>
            <a:ext cx="316468" cy="651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Joints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manipulator joints are one of two types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revolute (or rotary)</a:t>
            </a:r>
          </a:p>
          <a:p>
            <a:pPr marL="788670" lvl="1" indent="-514350"/>
            <a:r>
              <a:rPr lang="en-CA" dirty="0" smtClean="0"/>
              <a:t>like a hinge</a:t>
            </a:r>
          </a:p>
          <a:p>
            <a:pPr marL="788670" lvl="1" indent="-514350"/>
            <a:r>
              <a:rPr lang="en-CA" dirty="0" smtClean="0"/>
              <a:t>allows relative rotation about a fixed axis between two links</a:t>
            </a:r>
          </a:p>
          <a:p>
            <a:pPr marL="1062990" lvl="2" indent="-514350"/>
            <a:r>
              <a:rPr lang="en-CA" dirty="0" smtClean="0"/>
              <a:t>axis of rotation is the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dirty="0" smtClean="0"/>
              <a:t> axis by convention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prismatic (or linear)</a:t>
            </a:r>
          </a:p>
          <a:p>
            <a:pPr marL="788670" lvl="1" indent="-514350"/>
            <a:r>
              <a:rPr lang="en-CA" dirty="0" smtClean="0"/>
              <a:t>like a piston</a:t>
            </a:r>
          </a:p>
          <a:p>
            <a:pPr marL="788670" lvl="1" indent="-514350"/>
            <a:r>
              <a:rPr lang="en-CA" dirty="0" smtClean="0"/>
              <a:t>allows relative translation along a fixed axis between two links</a:t>
            </a:r>
          </a:p>
          <a:p>
            <a:pPr marL="1062990" lvl="2" indent="-514350"/>
            <a:r>
              <a:rPr lang="en-CA" dirty="0" smtClean="0"/>
              <a:t>axis of translation is the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dirty="0" smtClean="0"/>
              <a:t> axis by convention</a:t>
            </a:r>
          </a:p>
          <a:p>
            <a:pPr marL="514350" indent="-514350"/>
            <a:r>
              <a:rPr lang="en-CA" dirty="0" smtClean="0"/>
              <a:t>our convention: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marL="788670" lvl="1" indent="-514350"/>
            <a:r>
              <a:rPr lang="en-CA" dirty="0" smtClean="0"/>
              <a:t>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actuated,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Joint 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revolute and prismatic joints are one degree of freedom (DOF) joints; thus, they can be described using a single numeric value called a joint variable</a:t>
            </a:r>
          </a:p>
          <a:p>
            <a:pPr marL="514350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joint variable for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revolute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/>
              <a:t>: angle of rotation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prismatic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displacement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Revolute Joint Variable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revolute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/>
              <a:t>: angle of rotation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7" idx="2"/>
          </p:cNvCxnSpPr>
          <p:nvPr/>
        </p:nvCxnSpPr>
        <p:spPr>
          <a:xfrm>
            <a:off x="1828800" y="43434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</p:cNvCxnSpPr>
          <p:nvPr/>
        </p:nvCxnSpPr>
        <p:spPr>
          <a:xfrm rot="5400000" flipH="1" flipV="1">
            <a:off x="4895289" y="2514601"/>
            <a:ext cx="1505511" cy="15055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7" idx="6"/>
          </p:cNvCxnSpPr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88620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25146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37338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5218580" y="3696824"/>
            <a:ext cx="281610" cy="646576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Prismatic Joint Variable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prismatic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displacement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 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36576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28800" y="320040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32004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048000" y="3657600"/>
            <a:ext cx="1219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657600" y="30480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57600" y="42672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953000" y="36576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36576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57600" y="4572000"/>
            <a:ext cx="18288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95800" y="46482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Common Manipulator </a:t>
            </a:r>
            <a:r>
              <a:rPr lang="en-CA" dirty="0" err="1" smtClean="0"/>
              <a:t>Arrangments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industrial manipulators have six or fewer joints</a:t>
            </a:r>
          </a:p>
          <a:p>
            <a:pPr lvl="1"/>
            <a:r>
              <a:rPr lang="en-CA" dirty="0" smtClean="0"/>
              <a:t>the first three joints are the arm</a:t>
            </a:r>
          </a:p>
          <a:p>
            <a:pPr lvl="1"/>
            <a:r>
              <a:rPr lang="en-CA" dirty="0" smtClean="0"/>
              <a:t>the remaining joints are the wrist</a:t>
            </a:r>
          </a:p>
          <a:p>
            <a:r>
              <a:rPr lang="en-CA" dirty="0" smtClean="0"/>
              <a:t>it is common to describe such manipulators using the joints of the arm</a:t>
            </a:r>
          </a:p>
          <a:p>
            <a:pPr lvl="1"/>
            <a:r>
              <a:rPr lang="en-CA" dirty="0" smtClean="0"/>
              <a:t>R: revolute joint</a:t>
            </a:r>
          </a:p>
          <a:p>
            <a:pPr lvl="1"/>
            <a:r>
              <a:rPr lang="en-CA" dirty="0" smtClean="0"/>
              <a:t>P: prismatic joint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5715000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Articulated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RRR (first three joints are all revolute)</a:t>
            </a:r>
          </a:p>
          <a:p>
            <a:r>
              <a:rPr lang="en-CA" dirty="0" smtClean="0"/>
              <a:t>joint axes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: waist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: shoulder (perpendicular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: elbow (parallel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4953000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4876800" y="48768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8862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953000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00600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9" idx="3"/>
          </p:cNvCxnSpPr>
          <p:nvPr/>
        </p:nvCxnSpPr>
        <p:spPr>
          <a:xfrm rot="5400000">
            <a:off x="5029200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292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867400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7543800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24800" y="38862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81800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629400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010400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3" idx="3"/>
          </p:cNvCxnSpPr>
          <p:nvPr/>
        </p:nvCxnSpPr>
        <p:spPr>
          <a:xfrm rot="5400000">
            <a:off x="6858000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8580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7696200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5715000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7543800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0"/>
            <a:endCxn id="22" idx="0"/>
          </p:cNvCxnSpPr>
          <p:nvPr/>
        </p:nvCxnSpPr>
        <p:spPr>
          <a:xfrm rot="5400000" flipH="1" flipV="1">
            <a:off x="5410200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143500" y="3086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181600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722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9248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239216" y="54864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waist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733800" y="36576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shoulder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705600" y="4419600"/>
            <a:ext cx="75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elbow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4038600"/>
            <a:ext cx="93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forearm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4953000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640715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467600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943600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172200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001000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478</TotalTime>
  <Words>1039</Words>
  <Application>Microsoft Office PowerPoint</Application>
  <PresentationFormat>On-screen Show (4:3)</PresentationFormat>
  <Paragraphs>306</Paragraphs>
  <Slides>25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Origin</vt:lpstr>
      <vt:lpstr>Microsoft Equation 3.0</vt:lpstr>
      <vt:lpstr>Day 02</vt:lpstr>
      <vt:lpstr>Robotic Manipulators</vt:lpstr>
      <vt:lpstr>A150 Robotic Arm</vt:lpstr>
      <vt:lpstr>Joints</vt:lpstr>
      <vt:lpstr>Joint Variables</vt:lpstr>
      <vt:lpstr>Revolute Joint Variable</vt:lpstr>
      <vt:lpstr>Prismatic Joint Variable</vt:lpstr>
      <vt:lpstr>Common Manipulator Arrangments</vt:lpstr>
      <vt:lpstr>Articulated Manipulator</vt:lpstr>
      <vt:lpstr>Spherical Manipulator</vt:lpstr>
      <vt:lpstr>SCARA Manipulator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Inverse Kinematics</vt:lpstr>
      <vt:lpstr>Inverse Kinematics</vt:lpstr>
      <vt:lpstr>Inverse Kinematics</vt:lpstr>
      <vt:lpstr>Inverse Kinematics</vt:lpstr>
      <vt:lpstr>Inverse Kinematics</vt:lpstr>
      <vt:lpstr>Inverse Kinematics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5</cp:revision>
  <dcterms:created xsi:type="dcterms:W3CDTF">2011-01-07T01:27:12Z</dcterms:created>
  <dcterms:modified xsi:type="dcterms:W3CDTF">2011-01-07T17:56:59Z</dcterms:modified>
</cp:coreProperties>
</file>